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41E8"/>
    <a:srgbClr val="B81BE9"/>
    <a:srgbClr val="33CC33"/>
    <a:srgbClr val="990000"/>
    <a:srgbClr val="003366"/>
    <a:srgbClr val="008000"/>
    <a:srgbClr val="FF0000"/>
    <a:srgbClr val="66FF66"/>
    <a:srgbClr val="660066"/>
    <a:srgbClr val="2339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DBE828-68B6-4160-BE41-6AD96F60EA21}" type="datetimeFigureOut">
              <a:rPr lang="en-US" smtClean="0"/>
              <a:t>4/27/2010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6C2144-8661-4A57-AF4A-B30ADE021ADC}"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A6C2144-8661-4A57-AF4A-B30ADE021ADC}" type="slidenum">
              <a:rPr lang="en-US" smtClean="0"/>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A99CB7A2-A95E-4D2A-862E-9895836B1344}" type="datetimeFigureOut">
              <a:rPr lang="en-US" smtClean="0"/>
              <a:pPr/>
              <a:t>4/27/2010</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66527C2C-DCB0-421C-A8B3-332A05B761FD}"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99CB7A2-A95E-4D2A-862E-9895836B1344}" type="datetimeFigureOut">
              <a:rPr lang="en-US" smtClean="0"/>
              <a:pPr/>
              <a:t>4/27/2010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527C2C-DCB0-421C-A8B3-332A05B761FD}"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99CB7A2-A95E-4D2A-862E-9895836B1344}" type="datetimeFigureOut">
              <a:rPr lang="en-US" smtClean="0"/>
              <a:pPr/>
              <a:t>4/27/2010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527C2C-DCB0-421C-A8B3-332A05B761FD}"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99CB7A2-A95E-4D2A-862E-9895836B1344}" type="datetimeFigureOut">
              <a:rPr lang="en-US" smtClean="0"/>
              <a:pPr/>
              <a:t>4/27/2010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527C2C-DCB0-421C-A8B3-332A05B761FD}"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99CB7A2-A95E-4D2A-862E-9895836B1344}" type="datetimeFigureOut">
              <a:rPr lang="en-US" smtClean="0"/>
              <a:pPr/>
              <a:t>4/27/2010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6527C2C-DCB0-421C-A8B3-332A05B761FD}"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99CB7A2-A95E-4D2A-862E-9895836B1344}" type="datetimeFigureOut">
              <a:rPr lang="en-US" smtClean="0"/>
              <a:pPr/>
              <a:t>4/27/2010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527C2C-DCB0-421C-A8B3-332A05B761FD}"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99CB7A2-A95E-4D2A-862E-9895836B1344}" type="datetimeFigureOut">
              <a:rPr lang="en-US" smtClean="0"/>
              <a:pPr/>
              <a:t>4/27/2010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6527C2C-DCB0-421C-A8B3-332A05B761FD}"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A99CB7A2-A95E-4D2A-862E-9895836B1344}" type="datetimeFigureOut">
              <a:rPr lang="en-US" smtClean="0"/>
              <a:pPr/>
              <a:t>4/27/2010</a:t>
            </a:fld>
            <a:endParaRPr lang="en-US" dirty="0"/>
          </a:p>
        </p:txBody>
      </p:sp>
      <p:sp>
        <p:nvSpPr>
          <p:cNvPr id="8" name="Slide Number Placeholder 7"/>
          <p:cNvSpPr>
            <a:spLocks noGrp="1"/>
          </p:cNvSpPr>
          <p:nvPr>
            <p:ph type="sldNum" sz="quarter" idx="11"/>
          </p:nvPr>
        </p:nvSpPr>
        <p:spPr/>
        <p:txBody>
          <a:bodyPr/>
          <a:lstStyle/>
          <a:p>
            <a:fld id="{66527C2C-DCB0-421C-A8B3-332A05B761FD}"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9CB7A2-A95E-4D2A-862E-9895836B1344}" type="datetimeFigureOut">
              <a:rPr lang="en-US" smtClean="0"/>
              <a:pPr/>
              <a:t>4/27/2010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6527C2C-DCB0-421C-A8B3-332A05B761FD}"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99CB7A2-A95E-4D2A-862E-9895836B1344}" type="datetimeFigureOut">
              <a:rPr lang="en-US" smtClean="0"/>
              <a:pPr/>
              <a:t>4/27/2010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156448" y="6422064"/>
            <a:ext cx="762000" cy="365125"/>
          </a:xfrm>
        </p:spPr>
        <p:txBody>
          <a:bodyPr/>
          <a:lstStyle/>
          <a:p>
            <a:fld id="{66527C2C-DCB0-421C-A8B3-332A05B761FD}"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A99CB7A2-A95E-4D2A-862E-9895836B1344}" type="datetimeFigureOut">
              <a:rPr lang="en-US" smtClean="0"/>
              <a:pPr/>
              <a:t>4/27/2010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6527C2C-DCB0-421C-A8B3-332A05B761FD}"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A99CB7A2-A95E-4D2A-862E-9895836B1344}" type="datetimeFigureOut">
              <a:rPr lang="en-US" smtClean="0"/>
              <a:pPr/>
              <a:t>4/27/2010</a:t>
            </a:fld>
            <a:endParaRPr lang="en-US" dirty="0"/>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dirty="0"/>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66527C2C-DCB0-421C-A8B3-332A05B761F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http://www.motherearthnews.com/uploadedImages/Blogs/Relish!/Food-Safety.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Rectangle 3"/>
          <p:cNvSpPr/>
          <p:nvPr/>
        </p:nvSpPr>
        <p:spPr>
          <a:xfrm rot="21055790">
            <a:off x="284612" y="992933"/>
            <a:ext cx="8574783" cy="1107996"/>
          </a:xfrm>
          <a:prstGeom prst="rect">
            <a:avLst/>
          </a:prstGeom>
          <a:noFill/>
        </p:spPr>
        <p:txBody>
          <a:bodyPr wrap="none" lIns="91440" tIns="45720" rIns="91440" bIns="45720">
            <a:spAutoFit/>
          </a:bodyPr>
          <a:lstStyle/>
          <a:p>
            <a:pPr algn="ctr"/>
            <a:r>
              <a:rPr lang="en-US" sz="6600" b="1" i="1" cap="none" spc="50" dirty="0" smtClean="0">
                <a:ln w="12700" cmpd="sng">
                  <a:solidFill>
                    <a:schemeClr val="accent6">
                      <a:satMod val="120000"/>
                      <a:shade val="80000"/>
                    </a:schemeClr>
                  </a:solidFill>
                  <a:prstDash val="solid"/>
                </a:ln>
                <a:solidFill>
                  <a:srgbClr val="FFFF00"/>
                </a:solidFill>
                <a:effectLst>
                  <a:glow rad="53100">
                    <a:schemeClr val="accent6">
                      <a:satMod val="180000"/>
                      <a:alpha val="30000"/>
                    </a:schemeClr>
                  </a:glow>
                </a:effectLst>
                <a:latin typeface="Blueberry" pitchFamily="2" charset="0"/>
              </a:rPr>
              <a:t>AGRICULTURE</a:t>
            </a:r>
            <a:endParaRPr lang="en-US" sz="6600" b="1" i="1" cap="none" spc="50" dirty="0">
              <a:ln w="12700" cmpd="sng">
                <a:solidFill>
                  <a:schemeClr val="accent6">
                    <a:satMod val="120000"/>
                    <a:shade val="80000"/>
                  </a:schemeClr>
                </a:solidFill>
                <a:prstDash val="solid"/>
              </a:ln>
              <a:solidFill>
                <a:srgbClr val="FFFF00"/>
              </a:solidFill>
              <a:effectLst>
                <a:glow rad="53100">
                  <a:schemeClr val="accent6">
                    <a:satMod val="180000"/>
                    <a:alpha val="30000"/>
                  </a:schemeClr>
                </a:glow>
              </a:effectLst>
              <a:latin typeface="Blueberry" pitchFamily="2" charset="0"/>
            </a:endParaRPr>
          </a:p>
        </p:txBody>
      </p:sp>
      <p:sp>
        <p:nvSpPr>
          <p:cNvPr id="5" name="TextBox 4"/>
          <p:cNvSpPr txBox="1"/>
          <p:nvPr/>
        </p:nvSpPr>
        <p:spPr>
          <a:xfrm>
            <a:off x="1371600" y="3225225"/>
            <a:ext cx="6324600" cy="584775"/>
          </a:xfrm>
          <a:prstGeom prst="rect">
            <a:avLst/>
          </a:prstGeom>
          <a:noFill/>
        </p:spPr>
        <p:txBody>
          <a:bodyPr wrap="square" rtlCol="0">
            <a:spAutoFit/>
          </a:bodyPr>
          <a:lstStyle/>
          <a:p>
            <a:pPr algn="ctr"/>
            <a:r>
              <a:rPr lang="en-US" sz="3200" dirty="0" smtClean="0">
                <a:solidFill>
                  <a:srgbClr val="5AD317"/>
                </a:solidFill>
              </a:rPr>
              <a:t>During the industrial revolution</a:t>
            </a:r>
            <a:endParaRPr lang="en-US" sz="3200" dirty="0">
              <a:solidFill>
                <a:srgbClr val="5AD317"/>
              </a:solidFill>
            </a:endParaRPr>
          </a:p>
        </p:txBody>
      </p:sp>
      <p:sp>
        <p:nvSpPr>
          <p:cNvPr id="6" name="TextBox 5"/>
          <p:cNvSpPr txBox="1"/>
          <p:nvPr/>
        </p:nvSpPr>
        <p:spPr>
          <a:xfrm>
            <a:off x="6781800" y="6248400"/>
            <a:ext cx="2133600" cy="369332"/>
          </a:xfrm>
          <a:prstGeom prst="rect">
            <a:avLst/>
          </a:prstGeom>
          <a:noFill/>
        </p:spPr>
        <p:txBody>
          <a:bodyPr wrap="square" rtlCol="0">
            <a:spAutoFit/>
          </a:bodyPr>
          <a:lstStyle/>
          <a:p>
            <a:r>
              <a:rPr lang="en-US" dirty="0" smtClean="0">
                <a:solidFill>
                  <a:schemeClr val="bg1"/>
                </a:solidFill>
              </a:rPr>
              <a:t>By: Ethan Parsons</a:t>
            </a:r>
            <a:endParaRPr lang="en-US"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www.alaska-in-pictures.com/data/media/22/golden-wheat-fields_5661.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p:spPr>
      </p:pic>
      <p:sp>
        <p:nvSpPr>
          <p:cNvPr id="2" name="Title 1"/>
          <p:cNvSpPr>
            <a:spLocks noGrp="1"/>
          </p:cNvSpPr>
          <p:nvPr>
            <p:ph type="title"/>
          </p:nvPr>
        </p:nvSpPr>
        <p:spPr/>
        <p:txBody>
          <a:bodyPr>
            <a:noAutofit/>
          </a:bodyPr>
          <a:lstStyle/>
          <a:p>
            <a:pPr algn="ctr"/>
            <a:r>
              <a:rPr lang="en-US" sz="6000" dirty="0" smtClean="0">
                <a:solidFill>
                  <a:srgbClr val="B81BE9"/>
                </a:solidFill>
              </a:rPr>
              <a:t>CROP ROTATION</a:t>
            </a:r>
            <a:endParaRPr lang="en-US" sz="6000" dirty="0">
              <a:solidFill>
                <a:srgbClr val="B81BE9"/>
              </a:solidFill>
            </a:endParaRPr>
          </a:p>
        </p:txBody>
      </p:sp>
      <p:sp>
        <p:nvSpPr>
          <p:cNvPr id="3" name="Content Placeholder 2"/>
          <p:cNvSpPr>
            <a:spLocks noGrp="1"/>
          </p:cNvSpPr>
          <p:nvPr>
            <p:ph idx="1"/>
          </p:nvPr>
        </p:nvSpPr>
        <p:spPr/>
        <p:txBody>
          <a:bodyPr>
            <a:noAutofit/>
          </a:bodyPr>
          <a:lstStyle/>
          <a:p>
            <a:pPr>
              <a:buFont typeface="Wingdings" pitchFamily="2" charset="2"/>
              <a:buChar char="v"/>
            </a:pPr>
            <a:r>
              <a:rPr lang="en-US" sz="2200" dirty="0" smtClean="0"/>
              <a:t>Lord Townshend discovered that if you rotate crops, from turnips one year, barley the second, grasses the third, and wheat the fourth. Rotating this way meant that the soil did not have to go fallow for a year.  4 times as much food could be produced.</a:t>
            </a:r>
          </a:p>
          <a:p>
            <a:pPr>
              <a:buFont typeface="Wingdings" pitchFamily="2" charset="2"/>
              <a:buChar char="v"/>
            </a:pPr>
            <a:r>
              <a:rPr lang="en-US" sz="2200" dirty="0" smtClean="0"/>
              <a:t>Nicknamed “Turnip Townshend” because he discovered that by planting turnips and grasses, nitrogen would be returned to the soil, making farming much more efficient. </a:t>
            </a:r>
          </a:p>
          <a:p>
            <a:pPr>
              <a:buFont typeface="Wingdings" pitchFamily="2" charset="2"/>
              <a:buChar char="v"/>
            </a:pPr>
            <a:r>
              <a:rPr lang="en-US" sz="2200" dirty="0" smtClean="0"/>
              <a:t>Also from planting turnips and grasses to make the soil more efficient,  this also produced a cheap and effective fodder. This made it possible to feed more animal over the winter. </a:t>
            </a:r>
            <a:endParaRPr lang="en-US" sz="2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imgs.tootoo.com/75/43/7543c697241c91246e626455c4595e27.jpg"/>
          <p:cNvPicPr>
            <a:picLocks noChangeAspect="1" noChangeArrowheads="1"/>
          </p:cNvPicPr>
          <p:nvPr/>
        </p:nvPicPr>
        <p:blipFill>
          <a:blip r:embed="rId2" cstate="print"/>
          <a:srcRect/>
          <a:stretch>
            <a:fillRect/>
          </a:stretch>
        </p:blipFill>
        <p:spPr bwMode="auto">
          <a:xfrm>
            <a:off x="0" y="152400"/>
            <a:ext cx="9144000" cy="6858000"/>
          </a:xfrm>
          <a:prstGeom prst="rect">
            <a:avLst/>
          </a:prstGeom>
          <a:noFill/>
        </p:spPr>
      </p:pic>
      <p:sp>
        <p:nvSpPr>
          <p:cNvPr id="2" name="Title 1"/>
          <p:cNvSpPr>
            <a:spLocks noGrp="1"/>
          </p:cNvSpPr>
          <p:nvPr>
            <p:ph type="title"/>
          </p:nvPr>
        </p:nvSpPr>
        <p:spPr/>
        <p:txBody>
          <a:bodyPr>
            <a:normAutofit/>
          </a:bodyPr>
          <a:lstStyle/>
          <a:p>
            <a:pPr algn="ctr"/>
            <a:r>
              <a:rPr lang="en-US" sz="6000" dirty="0" smtClean="0">
                <a:solidFill>
                  <a:srgbClr val="FF0000"/>
                </a:solidFill>
              </a:rPr>
              <a:t>JETHRO TULL</a:t>
            </a:r>
            <a:endParaRPr lang="en-US" sz="6000" dirty="0">
              <a:solidFill>
                <a:srgbClr val="FF0000"/>
              </a:solidFill>
            </a:endParaRPr>
          </a:p>
        </p:txBody>
      </p:sp>
      <p:sp>
        <p:nvSpPr>
          <p:cNvPr id="3" name="Content Placeholder 2"/>
          <p:cNvSpPr>
            <a:spLocks noGrp="1"/>
          </p:cNvSpPr>
          <p:nvPr>
            <p:ph idx="1"/>
          </p:nvPr>
        </p:nvSpPr>
        <p:spPr/>
        <p:txBody>
          <a:bodyPr/>
          <a:lstStyle/>
          <a:p>
            <a:r>
              <a:rPr lang="en-US" dirty="0" smtClean="0">
                <a:solidFill>
                  <a:schemeClr val="bg1"/>
                </a:solidFill>
              </a:rPr>
              <a:t>Jethro Tull revolutionized farming. He Invented a machine that tilled the land, planted seeds in neat little rows, and covered the seeds with soil. This machine is called the seed drill.</a:t>
            </a:r>
          </a:p>
          <a:p>
            <a:r>
              <a:rPr lang="en-US" dirty="0" smtClean="0">
                <a:solidFill>
                  <a:schemeClr val="bg1"/>
                </a:solidFill>
              </a:rPr>
              <a:t>He also discovered that if the soil was well cultivated, and enriched with manure, or fertilizer, crops grew much better.</a:t>
            </a:r>
          </a:p>
          <a:p>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dofb.com/wp-content/uploads/2007/06/happy_cow_large.jpg"/>
          <p:cNvPicPr>
            <a:picLocks noChangeAspect="1" noChangeArrowheads="1"/>
          </p:cNvPicPr>
          <p:nvPr/>
        </p:nvPicPr>
        <p:blipFill>
          <a:blip r:embed="rId3" cstate="print"/>
          <a:srcRect/>
          <a:stretch>
            <a:fillRect/>
          </a:stretch>
        </p:blipFill>
        <p:spPr bwMode="auto">
          <a:xfrm rot="16200000">
            <a:off x="1127760" y="-1127760"/>
            <a:ext cx="6888480" cy="9144000"/>
          </a:xfrm>
          <a:prstGeom prst="rect">
            <a:avLst/>
          </a:prstGeom>
          <a:noFill/>
        </p:spPr>
      </p:pic>
      <p:sp>
        <p:nvSpPr>
          <p:cNvPr id="2" name="Title 1"/>
          <p:cNvSpPr>
            <a:spLocks noGrp="1"/>
          </p:cNvSpPr>
          <p:nvPr>
            <p:ph type="title"/>
          </p:nvPr>
        </p:nvSpPr>
        <p:spPr/>
        <p:txBody>
          <a:bodyPr>
            <a:normAutofit/>
          </a:bodyPr>
          <a:lstStyle/>
          <a:p>
            <a:pPr algn="ctr"/>
            <a:r>
              <a:rPr lang="en-US" sz="6600" dirty="0" smtClean="0">
                <a:solidFill>
                  <a:srgbClr val="FFFF00"/>
                </a:solidFill>
              </a:rPr>
              <a:t>NEW BREEDS</a:t>
            </a:r>
            <a:endParaRPr lang="en-US" sz="6600" dirty="0">
              <a:solidFill>
                <a:srgbClr val="FFFF00"/>
              </a:solidFill>
            </a:endParaRPr>
          </a:p>
        </p:txBody>
      </p:sp>
      <p:sp>
        <p:nvSpPr>
          <p:cNvPr id="3" name="Content Placeholder 2"/>
          <p:cNvSpPr>
            <a:spLocks noGrp="1"/>
          </p:cNvSpPr>
          <p:nvPr>
            <p:ph idx="1"/>
          </p:nvPr>
        </p:nvSpPr>
        <p:spPr/>
        <p:txBody>
          <a:bodyPr>
            <a:normAutofit fontScale="92500"/>
          </a:bodyPr>
          <a:lstStyle/>
          <a:p>
            <a:r>
              <a:rPr lang="en-US" sz="2400" dirty="0" smtClean="0">
                <a:solidFill>
                  <a:srgbClr val="00B0F0"/>
                </a:solidFill>
              </a:rPr>
              <a:t>New breeds of cattle and sheep began to replace the old medieval breed of animals.</a:t>
            </a:r>
          </a:p>
          <a:p>
            <a:r>
              <a:rPr lang="en-US" sz="2400" dirty="0" smtClean="0">
                <a:solidFill>
                  <a:srgbClr val="00B0F0"/>
                </a:solidFill>
              </a:rPr>
              <a:t>These animals began to produce more meat, or from sheep, more wool.</a:t>
            </a:r>
          </a:p>
          <a:p>
            <a:r>
              <a:rPr lang="en-US" sz="2400" dirty="0" smtClean="0">
                <a:solidFill>
                  <a:srgbClr val="00B0F0"/>
                </a:solidFill>
              </a:rPr>
              <a:t>These new animals were also less likely to catch diseases.</a:t>
            </a:r>
          </a:p>
          <a:p>
            <a:r>
              <a:rPr lang="en-US" sz="2400" dirty="0" smtClean="0">
                <a:solidFill>
                  <a:srgbClr val="00B0F0"/>
                </a:solidFill>
              </a:rPr>
              <a:t>The only problem is that the new breeds of animals were quite expensive, and in most cases, short supply.</a:t>
            </a:r>
          </a:p>
          <a:p>
            <a:r>
              <a:rPr lang="en-US" sz="2400" dirty="0" smtClean="0">
                <a:solidFill>
                  <a:srgbClr val="00B0F0"/>
                </a:solidFill>
              </a:rPr>
              <a:t>Soon poor farmers could not afford these new breeds of animals or types of plants, but they could not compete with farmers who had enough money to invest in the new animals and plants.</a:t>
            </a:r>
            <a:endParaRPr lang="en-US" sz="2400" dirty="0" smtClean="0">
              <a:solidFill>
                <a:srgbClr val="00B0F0"/>
              </a:solidFill>
            </a:endParaRPr>
          </a:p>
          <a:p>
            <a:pPr>
              <a:buNone/>
            </a:pPr>
            <a:endParaRPr lang="en-US" dirty="0" smtClean="0">
              <a:solidFill>
                <a:srgbClr val="FF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http://queenseoc.net/Student_Files/Word/Chapter%201/Barn%20and%20Silo.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0" y="274638"/>
            <a:ext cx="9144000" cy="1143000"/>
          </a:xfrm>
        </p:spPr>
        <p:txBody>
          <a:bodyPr>
            <a:noAutofit/>
          </a:bodyPr>
          <a:lstStyle/>
          <a:p>
            <a:r>
              <a:rPr lang="en-US" sz="5000" dirty="0" smtClean="0">
                <a:solidFill>
                  <a:srgbClr val="FFFF00"/>
                </a:solidFill>
              </a:rPr>
              <a:t>BIGGER, MORE EFFICIENT FARMS</a:t>
            </a:r>
            <a:endParaRPr lang="en-US" sz="5000" dirty="0">
              <a:solidFill>
                <a:srgbClr val="FFFF00"/>
              </a:solidFill>
            </a:endParaRPr>
          </a:p>
        </p:txBody>
      </p:sp>
      <p:sp>
        <p:nvSpPr>
          <p:cNvPr id="3" name="Content Placeholder 2"/>
          <p:cNvSpPr>
            <a:spLocks noGrp="1"/>
          </p:cNvSpPr>
          <p:nvPr>
            <p:ph idx="1"/>
          </p:nvPr>
        </p:nvSpPr>
        <p:spPr/>
        <p:txBody>
          <a:bodyPr>
            <a:noAutofit/>
          </a:bodyPr>
          <a:lstStyle/>
          <a:p>
            <a:r>
              <a:rPr lang="en-US" sz="2100" dirty="0" smtClean="0">
                <a:solidFill>
                  <a:schemeClr val="bg1"/>
                </a:solidFill>
              </a:rPr>
              <a:t>The commons ( the fields that could be used by anyone ) were starting to be turned into private property.</a:t>
            </a:r>
          </a:p>
          <a:p>
            <a:r>
              <a:rPr lang="en-US" sz="2100" dirty="0" smtClean="0">
                <a:solidFill>
                  <a:schemeClr val="bg1"/>
                </a:solidFill>
              </a:rPr>
              <a:t>Many poor family who lost the commons, had to sell their farms to rich landowners, for very low prices.</a:t>
            </a:r>
          </a:p>
          <a:p>
            <a:r>
              <a:rPr lang="en-US" sz="2100" dirty="0" smtClean="0">
                <a:solidFill>
                  <a:schemeClr val="bg1"/>
                </a:solidFill>
              </a:rPr>
              <a:t>Since enclosure was much more efficient, farming began to become a business, rather than farming to feed you and your family.</a:t>
            </a:r>
          </a:p>
          <a:p>
            <a:r>
              <a:rPr lang="en-US" sz="2100" dirty="0" smtClean="0">
                <a:solidFill>
                  <a:schemeClr val="bg1"/>
                </a:solidFill>
              </a:rPr>
              <a:t>Many unemployed farmers and their family fled to the cities. These people then began to work in the factories, helping start the Industrial Revolution.</a:t>
            </a:r>
          </a:p>
          <a:p>
            <a:r>
              <a:rPr lang="en-US" sz="2100" dirty="0" smtClean="0">
                <a:solidFill>
                  <a:schemeClr val="bg1"/>
                </a:solidFill>
              </a:rPr>
              <a:t>Since these new farms were much more efficient than the old farms, the new population in the cities could be fed</a:t>
            </a:r>
            <a:r>
              <a:rPr lang="en-US" sz="2100" dirty="0" smtClean="0">
                <a:solidFill>
                  <a:schemeClr val="bg1">
                    <a:lumMod val="85000"/>
                    <a:lumOff val="15000"/>
                  </a:schemeClr>
                </a:solidFill>
              </a:rPr>
              <a:t>.</a:t>
            </a:r>
            <a:endParaRPr lang="en-US" sz="2100" dirty="0">
              <a:solidFill>
                <a:schemeClr val="bg1">
                  <a:lumMod val="85000"/>
                  <a:lumOff val="15000"/>
                </a:scheme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acre.socsci.uva.nl/case-studies/images/clip_image003.gif"/>
          <p:cNvPicPr>
            <a:picLocks noChangeAspect="1" noChangeArrowheads="1"/>
          </p:cNvPicPr>
          <p:nvPr/>
        </p:nvPicPr>
        <p:blipFill>
          <a:blip r:embed="rId2" cstate="print"/>
          <a:srcRect/>
          <a:stretch>
            <a:fillRect/>
          </a:stretch>
        </p:blipFill>
        <p:spPr bwMode="auto">
          <a:xfrm>
            <a:off x="0" y="0"/>
            <a:ext cx="9128396" cy="6858000"/>
          </a:xfrm>
          <a:prstGeom prst="rect">
            <a:avLst/>
          </a:prstGeom>
          <a:noFill/>
        </p:spPr>
      </p:pic>
      <p:sp>
        <p:nvSpPr>
          <p:cNvPr id="2" name="Title 1"/>
          <p:cNvSpPr>
            <a:spLocks noGrp="1"/>
          </p:cNvSpPr>
          <p:nvPr>
            <p:ph type="title"/>
          </p:nvPr>
        </p:nvSpPr>
        <p:spPr/>
        <p:txBody>
          <a:bodyPr>
            <a:normAutofit/>
          </a:bodyPr>
          <a:lstStyle/>
          <a:p>
            <a:r>
              <a:rPr lang="en-US" sz="4400" dirty="0" smtClean="0">
                <a:solidFill>
                  <a:srgbClr val="FFFF00"/>
                </a:solidFill>
              </a:rPr>
              <a:t>THE RESULTS OF THIS CHANGE</a:t>
            </a:r>
            <a:endParaRPr lang="en-US" sz="4400" dirty="0">
              <a:solidFill>
                <a:srgbClr val="FFFF00"/>
              </a:solidFill>
            </a:endParaRPr>
          </a:p>
        </p:txBody>
      </p:sp>
      <p:sp>
        <p:nvSpPr>
          <p:cNvPr id="3" name="Content Placeholder 2"/>
          <p:cNvSpPr>
            <a:spLocks noGrp="1"/>
          </p:cNvSpPr>
          <p:nvPr>
            <p:ph idx="1"/>
          </p:nvPr>
        </p:nvSpPr>
        <p:spPr/>
        <p:txBody>
          <a:bodyPr>
            <a:normAutofit lnSpcReduction="10000"/>
          </a:bodyPr>
          <a:lstStyle/>
          <a:p>
            <a:r>
              <a:rPr lang="en-US" dirty="0" smtClean="0">
                <a:solidFill>
                  <a:srgbClr val="F541E8"/>
                </a:solidFill>
              </a:rPr>
              <a:t>Because of the changes in enclosure, new breeds of animals, cultivation, fertilization, more efficient seeding, and crop rotation, it made England the most advanced nation in Europe. It also allowed for the population to grow with the increase of available food</a:t>
            </a:r>
          </a:p>
          <a:p>
            <a:r>
              <a:rPr lang="en-US" dirty="0" smtClean="0">
                <a:solidFill>
                  <a:srgbClr val="F541E8"/>
                </a:solidFill>
              </a:rPr>
              <a:t>Also from the increase of people moving to cities, small towns like Manchester and Liverpool became major cities.</a:t>
            </a:r>
            <a:endParaRPr lang="en-US" dirty="0">
              <a:solidFill>
                <a:srgbClr val="F541E8"/>
              </a:solidFill>
            </a:endParaRPr>
          </a:p>
        </p:txBody>
      </p:sp>
    </p:spTree>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93</TotalTime>
  <Words>487</Words>
  <Application>Microsoft Office PowerPoint</Application>
  <PresentationFormat>On-screen Show (4:3)</PresentationFormat>
  <Paragraphs>26</Paragraphs>
  <Slides>6</Slides>
  <Notes>1</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Technic</vt:lpstr>
      <vt:lpstr>Slide 1</vt:lpstr>
      <vt:lpstr>CROP ROTATION</vt:lpstr>
      <vt:lpstr>JETHRO TULL</vt:lpstr>
      <vt:lpstr>NEW BREEDS</vt:lpstr>
      <vt:lpstr>BIGGER, MORE EFFICIENT FARMS</vt:lpstr>
      <vt:lpstr>THE RESULTS OF THIS CHANGE</vt:lpstr>
    </vt:vector>
  </TitlesOfParts>
  <Company>Reynolds Secondary SD61</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localuser</dc:creator>
  <cp:lastModifiedBy>localuser</cp:lastModifiedBy>
  <cp:revision>11</cp:revision>
  <dcterms:created xsi:type="dcterms:W3CDTF">2010-04-26T17:21:55Z</dcterms:created>
  <dcterms:modified xsi:type="dcterms:W3CDTF">2010-04-27T16:04:40Z</dcterms:modified>
</cp:coreProperties>
</file>